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56" r:id="rId2"/>
    <p:sldId id="257" r:id="rId3"/>
    <p:sldId id="258" r:id="rId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p:scale>
          <a:sx n="125" d="100"/>
          <a:sy n="125" d="100"/>
        </p:scale>
        <p:origin x="2842" y="17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1027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pic>
        <p:nvPicPr>
          <p:cNvPr id="2" name="Image 0" descr="/home/claude/pptx_appendix/logo.png"/>
          <p:cNvPicPr>
            <a:picLocks noChangeAspect="1"/>
          </p:cNvPicPr>
          <p:nvPr/>
        </p:nvPicPr>
        <p:blipFill>
          <a:blip r:embed="rId3"/>
          <a:stretch>
            <a:fillRect/>
          </a:stretch>
        </p:blipFill>
        <p:spPr>
          <a:xfrm>
            <a:off x="502920" y="365760"/>
            <a:ext cx="960120" cy="520323"/>
          </a:xfrm>
          <a:prstGeom prst="rect">
            <a:avLst/>
          </a:prstGeom>
        </p:spPr>
      </p:pic>
      <p:sp>
        <p:nvSpPr>
          <p:cNvPr id="3" name="Shape 0"/>
          <p:cNvSpPr/>
          <p:nvPr/>
        </p:nvSpPr>
        <p:spPr>
          <a:xfrm>
            <a:off x="1755648" y="310896"/>
            <a:ext cx="0" cy="630051"/>
          </a:xfrm>
          <a:prstGeom prst="line">
            <a:avLst/>
          </a:prstGeom>
          <a:noFill/>
          <a:ln w="12700">
            <a:solidFill>
              <a:srgbClr val="D0D0D0"/>
            </a:solidFill>
            <a:prstDash val="solid"/>
          </a:ln>
        </p:spPr>
      </p:sp>
      <p:sp>
        <p:nvSpPr>
          <p:cNvPr id="4" name="Text 1"/>
          <p:cNvSpPr/>
          <p:nvPr/>
        </p:nvSpPr>
        <p:spPr>
          <a:xfrm>
            <a:off x="1984248" y="329184"/>
            <a:ext cx="3931920" cy="593475"/>
          </a:xfrm>
          <a:prstGeom prst="rect">
            <a:avLst/>
          </a:prstGeom>
          <a:noFill/>
          <a:ln/>
        </p:spPr>
        <p:txBody>
          <a:bodyPr wrap="square" lIns="0" tIns="0" rIns="0" bIns="0" rtlCol="0" anchor="ctr"/>
          <a:lstStyle/>
          <a:p>
            <a:pPr marL="0" indent="0" algn="l">
              <a:lnSpc>
                <a:spcPct val="115000"/>
              </a:lnSpc>
              <a:buNone/>
            </a:pPr>
            <a:r>
              <a:rPr lang="en-US" sz="1500" b="1" dirty="0">
                <a:solidFill>
                  <a:srgbClr val="1E293B"/>
                </a:solidFill>
                <a:latin typeface="Arial" pitchFamily="34" charset="0"/>
                <a:ea typeface="Arial" pitchFamily="34" charset="-122"/>
                <a:cs typeface="Arial" pitchFamily="34" charset="-120"/>
              </a:rPr>
              <a:t>Компания Ташкент Инвест</a:t>
            </a:r>
            <a:endParaRPr lang="en-US" sz="1500" dirty="0"/>
          </a:p>
          <a:p>
            <a:pPr marL="0" indent="0" algn="l">
              <a:lnSpc>
                <a:spcPct val="115000"/>
              </a:lnSpc>
              <a:buNone/>
            </a:pPr>
            <a:r>
              <a:rPr lang="en-US" sz="900" kern="0" spc="150" dirty="0">
                <a:solidFill>
                  <a:srgbClr val="64748B"/>
                </a:solidFill>
                <a:latin typeface="Arial" pitchFamily="34" charset="0"/>
                <a:ea typeface="Arial" pitchFamily="34" charset="-122"/>
                <a:cs typeface="Arial" pitchFamily="34" charset="-120"/>
              </a:rPr>
              <a:t>АКЦИОНЕРНОЕ ОБЩЕСТВО</a:t>
            </a:r>
            <a:endParaRPr lang="en-US" sz="1500" dirty="0"/>
          </a:p>
        </p:txBody>
      </p:sp>
      <p:sp>
        <p:nvSpPr>
          <p:cNvPr id="5" name="Shape 2"/>
          <p:cNvSpPr/>
          <p:nvPr/>
        </p:nvSpPr>
        <p:spPr>
          <a:xfrm>
            <a:off x="11292840" y="320040"/>
            <a:ext cx="438912" cy="292608"/>
          </a:xfrm>
          <a:prstGeom prst="roundRect">
            <a:avLst>
              <a:gd name="adj" fmla="val 18750"/>
            </a:avLst>
          </a:prstGeom>
          <a:solidFill>
            <a:srgbClr val="C89B3C"/>
          </a:solidFill>
          <a:ln/>
        </p:spPr>
      </p:sp>
      <p:sp>
        <p:nvSpPr>
          <p:cNvPr id="6" name="Text 3"/>
          <p:cNvSpPr/>
          <p:nvPr/>
        </p:nvSpPr>
        <p:spPr>
          <a:xfrm>
            <a:off x="11292840" y="320040"/>
            <a:ext cx="438912"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Arial" pitchFamily="34" charset="0"/>
                <a:ea typeface="Arial" pitchFamily="34" charset="-122"/>
                <a:cs typeface="Arial" pitchFamily="34" charset="-120"/>
              </a:rPr>
              <a:t>RU</a:t>
            </a:r>
            <a:endParaRPr lang="en-US" sz="1100" dirty="0"/>
          </a:p>
        </p:txBody>
      </p:sp>
      <p:sp>
        <p:nvSpPr>
          <p:cNvPr id="7" name="Text 4"/>
          <p:cNvSpPr/>
          <p:nvPr/>
        </p:nvSpPr>
        <p:spPr>
          <a:xfrm>
            <a:off x="7315200" y="658368"/>
            <a:ext cx="3959352" cy="777240"/>
          </a:xfrm>
          <a:prstGeom prst="rect">
            <a:avLst/>
          </a:prstGeom>
          <a:noFill/>
          <a:ln/>
        </p:spPr>
        <p:txBody>
          <a:bodyPr wrap="square" lIns="0" tIns="0" rIns="0" bIns="0" rtlCol="0" anchor="t"/>
          <a:lstStyle/>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Приложение № 2</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к решению единственного учредителя</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АО «Компания Ташкент Инвест»</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от 5 февраля 2024 года</a:t>
            </a:r>
            <a:endParaRPr lang="en-US" sz="950" dirty="0"/>
          </a:p>
        </p:txBody>
      </p:sp>
      <p:sp>
        <p:nvSpPr>
          <p:cNvPr id="8" name="Text 5"/>
          <p:cNvSpPr/>
          <p:nvPr/>
        </p:nvSpPr>
        <p:spPr>
          <a:xfrm>
            <a:off x="640080" y="1417320"/>
            <a:ext cx="10908792" cy="1371600"/>
          </a:xfrm>
          <a:prstGeom prst="rect">
            <a:avLst/>
          </a:prstGeom>
          <a:noFill/>
          <a:ln/>
        </p:spPr>
        <p:txBody>
          <a:bodyPr wrap="square" lIns="0" tIns="0" rIns="0" bIns="0" rtlCol="0" anchor="t"/>
          <a:lstStyle/>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ИНФОРМАЦИЯ</a:t>
            </a:r>
            <a:endParaRPr lang="en-US" sz="2200" dirty="0"/>
          </a:p>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О ПРИНЯТИИ СЛЕДОВАТЬ ПРАВИЛАМ</a:t>
            </a:r>
            <a:endParaRPr lang="en-US" sz="2200" dirty="0"/>
          </a:p>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КОРПОРАТИВНОГО УПРАВЛЕНИЯ ДЛЯ ПРЕДПРИЯТИЙ</a:t>
            </a:r>
            <a:endParaRPr lang="en-US" sz="2200" dirty="0"/>
          </a:p>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С ГОСУДАРСТВЕННЫМ УЧАСТИЕМ</a:t>
            </a:r>
            <a:endParaRPr lang="en-US" sz="2200" dirty="0"/>
          </a:p>
        </p:txBody>
      </p:sp>
      <p:sp>
        <p:nvSpPr>
          <p:cNvPr id="9" name="Text 6"/>
          <p:cNvSpPr/>
          <p:nvPr/>
        </p:nvSpPr>
        <p:spPr>
          <a:xfrm>
            <a:off x="1248156" y="3283458"/>
            <a:ext cx="9692640" cy="3071622"/>
          </a:xfrm>
          <a:prstGeom prst="rect">
            <a:avLst/>
          </a:prstGeom>
          <a:noFill/>
          <a:ln/>
        </p:spPr>
        <p:txBody>
          <a:bodyPr wrap="square" lIns="0" tIns="0" rIns="0" bIns="0" rtlCol="0" anchor="t"/>
          <a:lstStyle/>
          <a:p>
            <a:pPr marL="0" indent="0" algn="just">
              <a:lnSpc>
                <a:spcPct val="132000"/>
              </a:lnSpc>
              <a:buNone/>
            </a:pPr>
            <a:r>
              <a:rPr lang="en-US" sz="1900" dirty="0">
                <a:solidFill>
                  <a:srgbClr val="2B2B2B"/>
                </a:solidFill>
                <a:latin typeface="Arial" pitchFamily="34" charset="0"/>
                <a:ea typeface="Arial" pitchFamily="34" charset="-122"/>
                <a:cs typeface="Arial" pitchFamily="34" charset="-120"/>
              </a:rPr>
              <a:t>В соответствии с решением единственного учредителя АО «Компания Ташкент Инвест» от 05.02.2024г. АО «Компания Ташкент Инвест» принято обязательство с 01.03.2024г. следовать рекомендациям Правил корпоративного управления для предприятий с государственным участием, одобренных протоколом заседания Комиссии по повышению эффективности деятельности акционерных обществ и совершенствованию системы корпоративного управления от 20.04.2018г. (рег. № 24/1-989 от 27.04.2018г., приказ Агентства по управлению государственными активами Республики Узбекистан от 23.06.2023г. № 145).</a:t>
            </a:r>
            <a:endParaRPr lang="en-US" sz="1900" dirty="0"/>
          </a:p>
        </p:txBody>
      </p:sp>
      <p:sp>
        <p:nvSpPr>
          <p:cNvPr id="10" name="Text 7"/>
          <p:cNvSpPr/>
          <p:nvPr/>
        </p:nvSpPr>
        <p:spPr>
          <a:xfrm>
            <a:off x="548640" y="6473952"/>
            <a:ext cx="11091672" cy="274320"/>
          </a:xfrm>
          <a:prstGeom prst="rect">
            <a:avLst/>
          </a:prstGeom>
          <a:noFill/>
          <a:ln/>
        </p:spPr>
        <p:txBody>
          <a:bodyPr wrap="square" lIns="0" tIns="0" rIns="0" bIns="0" rtlCol="0" anchor="ctr"/>
          <a:lstStyle/>
          <a:p>
            <a:pPr marL="0" indent="0" algn="ctr">
              <a:buNone/>
            </a:pPr>
            <a:r>
              <a:rPr lang="en-US" sz="800" dirty="0">
                <a:solidFill>
                  <a:srgbClr val="6E6E6E"/>
                </a:solidFill>
                <a:latin typeface="Arial" pitchFamily="34" charset="0"/>
                <a:ea typeface="Arial" pitchFamily="34" charset="-122"/>
                <a:cs typeface="Arial" pitchFamily="34" charset="-120"/>
              </a:rPr>
              <a:t>© «Тошкент Инвест компанияси» АЖ  •  Корпоративное управление</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pic>
        <p:nvPicPr>
          <p:cNvPr id="2" name="Image 0" descr="/home/claude/pptx_appendix/logo.png"/>
          <p:cNvPicPr>
            <a:picLocks noChangeAspect="1"/>
          </p:cNvPicPr>
          <p:nvPr/>
        </p:nvPicPr>
        <p:blipFill>
          <a:blip r:embed="rId3"/>
          <a:stretch>
            <a:fillRect/>
          </a:stretch>
        </p:blipFill>
        <p:spPr>
          <a:xfrm>
            <a:off x="502920" y="365760"/>
            <a:ext cx="960120" cy="520323"/>
          </a:xfrm>
          <a:prstGeom prst="rect">
            <a:avLst/>
          </a:prstGeom>
        </p:spPr>
      </p:pic>
      <p:sp>
        <p:nvSpPr>
          <p:cNvPr id="3" name="Shape 0"/>
          <p:cNvSpPr/>
          <p:nvPr/>
        </p:nvSpPr>
        <p:spPr>
          <a:xfrm>
            <a:off x="1755648" y="310896"/>
            <a:ext cx="0" cy="630051"/>
          </a:xfrm>
          <a:prstGeom prst="line">
            <a:avLst/>
          </a:prstGeom>
          <a:noFill/>
          <a:ln w="12700">
            <a:solidFill>
              <a:srgbClr val="D0D0D0"/>
            </a:solidFill>
            <a:prstDash val="solid"/>
          </a:ln>
        </p:spPr>
      </p:sp>
      <p:sp>
        <p:nvSpPr>
          <p:cNvPr id="4" name="Text 1"/>
          <p:cNvSpPr/>
          <p:nvPr/>
        </p:nvSpPr>
        <p:spPr>
          <a:xfrm>
            <a:off x="1984248" y="329184"/>
            <a:ext cx="3931920" cy="593475"/>
          </a:xfrm>
          <a:prstGeom prst="rect">
            <a:avLst/>
          </a:prstGeom>
          <a:noFill/>
          <a:ln/>
        </p:spPr>
        <p:txBody>
          <a:bodyPr wrap="square" lIns="0" tIns="0" rIns="0" bIns="0" rtlCol="0" anchor="ctr"/>
          <a:lstStyle/>
          <a:p>
            <a:pPr marL="0" indent="0" algn="l">
              <a:lnSpc>
                <a:spcPct val="115000"/>
              </a:lnSpc>
              <a:buNone/>
            </a:pPr>
            <a:r>
              <a:rPr lang="en-US" sz="1500" b="1" dirty="0">
                <a:solidFill>
                  <a:srgbClr val="1E293B"/>
                </a:solidFill>
                <a:latin typeface="Arial" pitchFamily="34" charset="0"/>
                <a:ea typeface="Arial" pitchFamily="34" charset="-122"/>
                <a:cs typeface="Arial" pitchFamily="34" charset="-120"/>
              </a:rPr>
              <a:t>Toshkent Invest kompaniyasi</a:t>
            </a:r>
            <a:endParaRPr lang="en-US" sz="1500" dirty="0"/>
          </a:p>
          <a:p>
            <a:pPr marL="0" indent="0" algn="l">
              <a:lnSpc>
                <a:spcPct val="115000"/>
              </a:lnSpc>
              <a:buNone/>
            </a:pPr>
            <a:r>
              <a:rPr lang="en-US" sz="900" kern="0" spc="150" dirty="0">
                <a:solidFill>
                  <a:srgbClr val="64748B"/>
                </a:solidFill>
                <a:latin typeface="Arial" pitchFamily="34" charset="0"/>
                <a:ea typeface="Arial" pitchFamily="34" charset="-122"/>
                <a:cs typeface="Arial" pitchFamily="34" charset="-120"/>
              </a:rPr>
              <a:t>AKSIYADORLIK JAMIYATI</a:t>
            </a:r>
            <a:endParaRPr lang="en-US" sz="1500" dirty="0"/>
          </a:p>
        </p:txBody>
      </p:sp>
      <p:sp>
        <p:nvSpPr>
          <p:cNvPr id="5" name="Shape 2"/>
          <p:cNvSpPr/>
          <p:nvPr/>
        </p:nvSpPr>
        <p:spPr>
          <a:xfrm>
            <a:off x="11292840" y="320040"/>
            <a:ext cx="438912" cy="292608"/>
          </a:xfrm>
          <a:prstGeom prst="roundRect">
            <a:avLst>
              <a:gd name="adj" fmla="val 18750"/>
            </a:avLst>
          </a:prstGeom>
          <a:solidFill>
            <a:srgbClr val="1B3C88"/>
          </a:solidFill>
          <a:ln/>
        </p:spPr>
      </p:sp>
      <p:sp>
        <p:nvSpPr>
          <p:cNvPr id="6" name="Text 3"/>
          <p:cNvSpPr/>
          <p:nvPr/>
        </p:nvSpPr>
        <p:spPr>
          <a:xfrm>
            <a:off x="11292840" y="320040"/>
            <a:ext cx="438912"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Arial" pitchFamily="34" charset="0"/>
                <a:ea typeface="Arial" pitchFamily="34" charset="-122"/>
                <a:cs typeface="Arial" pitchFamily="34" charset="-120"/>
              </a:rPr>
              <a:t>UZ</a:t>
            </a:r>
            <a:endParaRPr lang="en-US" sz="1100" dirty="0"/>
          </a:p>
        </p:txBody>
      </p:sp>
      <p:sp>
        <p:nvSpPr>
          <p:cNvPr id="7" name="Text 4"/>
          <p:cNvSpPr/>
          <p:nvPr/>
        </p:nvSpPr>
        <p:spPr>
          <a:xfrm>
            <a:off x="7315200" y="658368"/>
            <a:ext cx="3959352" cy="777240"/>
          </a:xfrm>
          <a:prstGeom prst="rect">
            <a:avLst/>
          </a:prstGeom>
          <a:noFill/>
          <a:ln/>
        </p:spPr>
        <p:txBody>
          <a:bodyPr wrap="square" lIns="0" tIns="0" rIns="0" bIns="0" rtlCol="0" anchor="t"/>
          <a:lstStyle/>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2-ilova</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“Toshkent invest kompaniyasi” AJ</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yagona muassisining qaroriga</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2024 yil 5 fevral</a:t>
            </a:r>
            <a:endParaRPr lang="en-US" sz="950" dirty="0"/>
          </a:p>
        </p:txBody>
      </p:sp>
      <p:sp>
        <p:nvSpPr>
          <p:cNvPr id="8" name="Text 5"/>
          <p:cNvSpPr/>
          <p:nvPr/>
        </p:nvSpPr>
        <p:spPr>
          <a:xfrm>
            <a:off x="640080" y="1417320"/>
            <a:ext cx="10908792" cy="1371600"/>
          </a:xfrm>
          <a:prstGeom prst="rect">
            <a:avLst/>
          </a:prstGeom>
          <a:noFill/>
          <a:ln/>
        </p:spPr>
        <p:txBody>
          <a:bodyPr wrap="square" lIns="0" tIns="0" rIns="0" bIns="0" rtlCol="0" anchor="t"/>
          <a:lstStyle/>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AXBOROT</a:t>
            </a:r>
            <a:endParaRPr lang="en-US" sz="2200" dirty="0"/>
          </a:p>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DAVLAT ISHTIROKIDAGI KORXONALAR UCHUN</a:t>
            </a:r>
            <a:endParaRPr lang="en-US" sz="2200" dirty="0"/>
          </a:p>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KORPORATIV BOSHQARUV QOIDALARIGA RIOYA QILISH</a:t>
            </a:r>
            <a:endParaRPr lang="en-US" sz="2200" dirty="0"/>
          </a:p>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QABUL QILINGANLIGI HAQIDA</a:t>
            </a:r>
            <a:endParaRPr lang="en-US" sz="2200" dirty="0"/>
          </a:p>
        </p:txBody>
      </p:sp>
      <p:sp>
        <p:nvSpPr>
          <p:cNvPr id="9" name="Text 6"/>
          <p:cNvSpPr/>
          <p:nvPr/>
        </p:nvSpPr>
        <p:spPr>
          <a:xfrm>
            <a:off x="1248156" y="3203829"/>
            <a:ext cx="9692640" cy="3151251"/>
          </a:xfrm>
          <a:prstGeom prst="rect">
            <a:avLst/>
          </a:prstGeom>
          <a:noFill/>
          <a:ln/>
        </p:spPr>
        <p:txBody>
          <a:bodyPr wrap="square" lIns="0" tIns="0" rIns="0" bIns="0" rtlCol="0" anchor="t"/>
          <a:lstStyle/>
          <a:p>
            <a:pPr marL="0" indent="0" algn="just">
              <a:lnSpc>
                <a:spcPct val="132000"/>
              </a:lnSpc>
              <a:buNone/>
            </a:pPr>
            <a:r>
              <a:rPr lang="en-US" sz="1900" dirty="0">
                <a:solidFill>
                  <a:srgbClr val="2B2B2B"/>
                </a:solidFill>
                <a:latin typeface="Arial" pitchFamily="34" charset="0"/>
                <a:ea typeface="Arial" pitchFamily="34" charset="-122"/>
                <a:cs typeface="Arial" pitchFamily="34" charset="-120"/>
              </a:rPr>
              <a:t>“Toshkent invest kompaniyasi” AJ yagona aksiyadorining 2024 yil 5 fevraldagi qaroriga asosan “Toshkent invest kompaniyasi” AJ tomonidan 2024 yil 1 martdan boshlab Aksiyadorlik jamiyatlari faoliyati samaradorligini oshirish va korporativ boshqaruv tizimini takomillashtirish komissiyaning 2018 yil 20 apreldagi bayonnomasi bilan tasdiqlangan davlat ishtirokidagi korxonalar uchun Korporativ boshqaruv qoidalarining tavsiyalariga rioya qilish majburiyatini oladi. (ro‘yxat raqami: 24/1-989-son 2018 yil 27 aprel, Davlat aktivlarini boshqarish agentligining 2023 yil 23 iyundagi 145-son buyrug‘i).</a:t>
            </a:r>
            <a:endParaRPr lang="en-US" sz="1900" dirty="0"/>
          </a:p>
        </p:txBody>
      </p:sp>
      <p:sp>
        <p:nvSpPr>
          <p:cNvPr id="10" name="Text 7"/>
          <p:cNvSpPr/>
          <p:nvPr/>
        </p:nvSpPr>
        <p:spPr>
          <a:xfrm>
            <a:off x="548640" y="6473952"/>
            <a:ext cx="11091672" cy="274320"/>
          </a:xfrm>
          <a:prstGeom prst="rect">
            <a:avLst/>
          </a:prstGeom>
          <a:noFill/>
          <a:ln/>
        </p:spPr>
        <p:txBody>
          <a:bodyPr wrap="square" lIns="0" tIns="0" rIns="0" bIns="0" rtlCol="0" anchor="ctr"/>
          <a:lstStyle/>
          <a:p>
            <a:pPr marL="0" indent="0" algn="ctr">
              <a:buNone/>
            </a:pPr>
            <a:r>
              <a:rPr lang="en-US" sz="800" dirty="0">
                <a:solidFill>
                  <a:srgbClr val="6E6E6E"/>
                </a:solidFill>
                <a:latin typeface="Arial" pitchFamily="34" charset="0"/>
                <a:ea typeface="Arial" pitchFamily="34" charset="-122"/>
                <a:cs typeface="Arial" pitchFamily="34" charset="-120"/>
              </a:rPr>
              <a:t>© “Toshkent invest kompaniyasi” AJ  •  Korporativ boshqaruv</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pic>
        <p:nvPicPr>
          <p:cNvPr id="2" name="Image 0" descr="/home/claude/pptx_appendix/logo.png"/>
          <p:cNvPicPr>
            <a:picLocks noChangeAspect="1"/>
          </p:cNvPicPr>
          <p:nvPr/>
        </p:nvPicPr>
        <p:blipFill>
          <a:blip r:embed="rId3"/>
          <a:stretch>
            <a:fillRect/>
          </a:stretch>
        </p:blipFill>
        <p:spPr>
          <a:xfrm>
            <a:off x="502920" y="365760"/>
            <a:ext cx="960120" cy="520323"/>
          </a:xfrm>
          <a:prstGeom prst="rect">
            <a:avLst/>
          </a:prstGeom>
        </p:spPr>
      </p:pic>
      <p:sp>
        <p:nvSpPr>
          <p:cNvPr id="3" name="Shape 0"/>
          <p:cNvSpPr/>
          <p:nvPr/>
        </p:nvSpPr>
        <p:spPr>
          <a:xfrm>
            <a:off x="1755648" y="310896"/>
            <a:ext cx="0" cy="630051"/>
          </a:xfrm>
          <a:prstGeom prst="line">
            <a:avLst/>
          </a:prstGeom>
          <a:noFill/>
          <a:ln w="12700">
            <a:solidFill>
              <a:srgbClr val="D0D0D0"/>
            </a:solidFill>
            <a:prstDash val="solid"/>
          </a:ln>
        </p:spPr>
      </p:sp>
      <p:sp>
        <p:nvSpPr>
          <p:cNvPr id="4" name="Text 1"/>
          <p:cNvSpPr/>
          <p:nvPr/>
        </p:nvSpPr>
        <p:spPr>
          <a:xfrm>
            <a:off x="1984248" y="329184"/>
            <a:ext cx="3931920" cy="593475"/>
          </a:xfrm>
          <a:prstGeom prst="rect">
            <a:avLst/>
          </a:prstGeom>
          <a:noFill/>
          <a:ln/>
        </p:spPr>
        <p:txBody>
          <a:bodyPr wrap="square" lIns="0" tIns="0" rIns="0" bIns="0" rtlCol="0" anchor="ctr"/>
          <a:lstStyle/>
          <a:p>
            <a:pPr marL="0" indent="0" algn="l">
              <a:lnSpc>
                <a:spcPct val="115000"/>
              </a:lnSpc>
              <a:buNone/>
            </a:pPr>
            <a:r>
              <a:rPr lang="en-US" sz="1500" b="1" dirty="0">
                <a:solidFill>
                  <a:srgbClr val="1E293B"/>
                </a:solidFill>
                <a:latin typeface="Arial" pitchFamily="34" charset="0"/>
                <a:ea typeface="Arial" pitchFamily="34" charset="-122"/>
                <a:cs typeface="Arial" pitchFamily="34" charset="-120"/>
              </a:rPr>
              <a:t>Tashkent Invest Company</a:t>
            </a:r>
            <a:endParaRPr lang="en-US" sz="1500" dirty="0"/>
          </a:p>
          <a:p>
            <a:pPr marL="0" indent="0" algn="l">
              <a:lnSpc>
                <a:spcPct val="115000"/>
              </a:lnSpc>
              <a:buNone/>
            </a:pPr>
            <a:r>
              <a:rPr lang="en-US" sz="900" kern="0" spc="150" dirty="0">
                <a:solidFill>
                  <a:srgbClr val="64748B"/>
                </a:solidFill>
                <a:latin typeface="Arial" pitchFamily="34" charset="0"/>
                <a:ea typeface="Arial" pitchFamily="34" charset="-122"/>
                <a:cs typeface="Arial" pitchFamily="34" charset="-120"/>
              </a:rPr>
              <a:t>JOINT-STOCK COMPANY</a:t>
            </a:r>
            <a:endParaRPr lang="en-US" sz="1500" dirty="0"/>
          </a:p>
        </p:txBody>
      </p:sp>
      <p:sp>
        <p:nvSpPr>
          <p:cNvPr id="5" name="Shape 2"/>
          <p:cNvSpPr/>
          <p:nvPr/>
        </p:nvSpPr>
        <p:spPr>
          <a:xfrm>
            <a:off x="11292840" y="320040"/>
            <a:ext cx="438912" cy="292608"/>
          </a:xfrm>
          <a:prstGeom prst="roundRect">
            <a:avLst>
              <a:gd name="adj" fmla="val 18750"/>
            </a:avLst>
          </a:prstGeom>
          <a:solidFill>
            <a:srgbClr val="4A4A4A"/>
          </a:solidFill>
          <a:ln/>
        </p:spPr>
      </p:sp>
      <p:sp>
        <p:nvSpPr>
          <p:cNvPr id="6" name="Text 3"/>
          <p:cNvSpPr/>
          <p:nvPr/>
        </p:nvSpPr>
        <p:spPr>
          <a:xfrm>
            <a:off x="11292840" y="320040"/>
            <a:ext cx="438912" cy="292608"/>
          </a:xfrm>
          <a:prstGeom prst="rect">
            <a:avLst/>
          </a:prstGeom>
          <a:noFill/>
          <a:ln/>
        </p:spPr>
        <p:txBody>
          <a:bodyPr wrap="square" lIns="0" tIns="0" rIns="0" bIns="0" rtlCol="0" anchor="ctr"/>
          <a:lstStyle/>
          <a:p>
            <a:pPr marL="0" indent="0" algn="ctr">
              <a:buNone/>
            </a:pPr>
            <a:r>
              <a:rPr lang="en-US" sz="1100" b="1" dirty="0">
                <a:solidFill>
                  <a:srgbClr val="FFFFFF"/>
                </a:solidFill>
                <a:latin typeface="Arial" pitchFamily="34" charset="0"/>
                <a:ea typeface="Arial" pitchFamily="34" charset="-122"/>
                <a:cs typeface="Arial" pitchFamily="34" charset="-120"/>
              </a:rPr>
              <a:t>EN</a:t>
            </a:r>
            <a:endParaRPr lang="en-US" sz="1100" dirty="0"/>
          </a:p>
        </p:txBody>
      </p:sp>
      <p:sp>
        <p:nvSpPr>
          <p:cNvPr id="7" name="Text 4"/>
          <p:cNvSpPr/>
          <p:nvPr/>
        </p:nvSpPr>
        <p:spPr>
          <a:xfrm>
            <a:off x="7315200" y="658368"/>
            <a:ext cx="3959352" cy="777240"/>
          </a:xfrm>
          <a:prstGeom prst="rect">
            <a:avLst/>
          </a:prstGeom>
          <a:noFill/>
          <a:ln/>
        </p:spPr>
        <p:txBody>
          <a:bodyPr wrap="square" lIns="0" tIns="0" rIns="0" bIns="0" rtlCol="0" anchor="t"/>
          <a:lstStyle/>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Appendix No. 2</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to the resolution of the sole founder of</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JSC “Tashkent Invest Company”</a:t>
            </a:r>
            <a:endParaRPr lang="en-US" sz="950" dirty="0"/>
          </a:p>
          <a:p>
            <a:pPr marL="0" indent="0" algn="r">
              <a:lnSpc>
                <a:spcPct val="115000"/>
              </a:lnSpc>
              <a:buNone/>
            </a:pPr>
            <a:r>
              <a:rPr lang="en-US" sz="950" dirty="0">
                <a:solidFill>
                  <a:srgbClr val="6E6E6E"/>
                </a:solidFill>
                <a:latin typeface="Arial" pitchFamily="34" charset="0"/>
                <a:ea typeface="Arial" pitchFamily="34" charset="-122"/>
                <a:cs typeface="Arial" pitchFamily="34" charset="-120"/>
              </a:rPr>
              <a:t>dated 5 February 2024</a:t>
            </a:r>
            <a:endParaRPr lang="en-US" sz="950" dirty="0"/>
          </a:p>
        </p:txBody>
      </p:sp>
      <p:sp>
        <p:nvSpPr>
          <p:cNvPr id="8" name="Text 5"/>
          <p:cNvSpPr/>
          <p:nvPr/>
        </p:nvSpPr>
        <p:spPr>
          <a:xfrm>
            <a:off x="640080" y="1417320"/>
            <a:ext cx="10908792" cy="1051560"/>
          </a:xfrm>
          <a:prstGeom prst="rect">
            <a:avLst/>
          </a:prstGeom>
          <a:noFill/>
          <a:ln/>
        </p:spPr>
        <p:txBody>
          <a:bodyPr wrap="square" lIns="0" tIns="0" rIns="0" bIns="0" rtlCol="0" anchor="t"/>
          <a:lstStyle/>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NOTICE</a:t>
            </a:r>
            <a:endParaRPr lang="en-US" sz="2200" dirty="0"/>
          </a:p>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ON THE ADOPTION OF THE CORPORATE GOVERNANCE RULES</a:t>
            </a:r>
            <a:endParaRPr lang="en-US" sz="2200" dirty="0"/>
          </a:p>
          <a:p>
            <a:pPr marL="0" indent="0" algn="ctr">
              <a:lnSpc>
                <a:spcPct val="118000"/>
              </a:lnSpc>
              <a:buNone/>
            </a:pPr>
            <a:r>
              <a:rPr lang="en-US" sz="2200" b="1" dirty="0">
                <a:solidFill>
                  <a:srgbClr val="1B3C88"/>
                </a:solidFill>
                <a:latin typeface="Arial" pitchFamily="34" charset="0"/>
                <a:ea typeface="Arial" pitchFamily="34" charset="-122"/>
                <a:cs typeface="Arial" pitchFamily="34" charset="-120"/>
              </a:rPr>
              <a:t>FOR ENTERPRISES WITH STATE PARTICIPATION</a:t>
            </a:r>
            <a:endParaRPr lang="en-US" sz="2200" dirty="0"/>
          </a:p>
        </p:txBody>
      </p:sp>
      <p:sp>
        <p:nvSpPr>
          <p:cNvPr id="9" name="Text 6"/>
          <p:cNvSpPr/>
          <p:nvPr/>
        </p:nvSpPr>
        <p:spPr>
          <a:xfrm>
            <a:off x="1248156" y="2884170"/>
            <a:ext cx="9692640" cy="3470910"/>
          </a:xfrm>
          <a:prstGeom prst="rect">
            <a:avLst/>
          </a:prstGeom>
          <a:noFill/>
          <a:ln/>
        </p:spPr>
        <p:txBody>
          <a:bodyPr wrap="square" lIns="0" tIns="0" rIns="0" bIns="0" rtlCol="0" anchor="t"/>
          <a:lstStyle/>
          <a:p>
            <a:pPr marL="0" indent="0" algn="just">
              <a:lnSpc>
                <a:spcPct val="132000"/>
              </a:lnSpc>
              <a:buNone/>
            </a:pPr>
            <a:r>
              <a:rPr lang="en-US" sz="1900" dirty="0">
                <a:solidFill>
                  <a:srgbClr val="2B2B2B"/>
                </a:solidFill>
                <a:latin typeface="Arial" pitchFamily="34" charset="0"/>
                <a:ea typeface="Arial" pitchFamily="34" charset="-122"/>
                <a:cs typeface="Arial" pitchFamily="34" charset="-120"/>
              </a:rPr>
              <a:t>In accordance with the decision of the sole founder of JSC “Tashkent Invest Company” dated 5 February 2024, JSC “Tashkent Invest Company” has undertaken the obligation, effective from 1 March 2024, to comply with the recommendations of the Corporate Governance Rules for Enterprises with State Participation, approved by the minutes of the session of the Commission for Improving the Efficiency of Joint-Stock Companies and Enhancing the Corporate Governance System dated 20 April 2018 (registration No. 24/1-989 of 27 April 2018), taking into account Order No. 145 of the Agency for Management of State Assets of the Republic of Uzbekistan dated 23 June 2023.</a:t>
            </a:r>
            <a:endParaRPr lang="en-US" sz="1900" dirty="0"/>
          </a:p>
        </p:txBody>
      </p:sp>
      <p:sp>
        <p:nvSpPr>
          <p:cNvPr id="10" name="Text 7"/>
          <p:cNvSpPr/>
          <p:nvPr/>
        </p:nvSpPr>
        <p:spPr>
          <a:xfrm>
            <a:off x="548640" y="6473952"/>
            <a:ext cx="11091672" cy="274320"/>
          </a:xfrm>
          <a:prstGeom prst="rect">
            <a:avLst/>
          </a:prstGeom>
          <a:noFill/>
          <a:ln/>
        </p:spPr>
        <p:txBody>
          <a:bodyPr wrap="square" lIns="0" tIns="0" rIns="0" bIns="0" rtlCol="0" anchor="ctr"/>
          <a:lstStyle/>
          <a:p>
            <a:pPr marL="0" indent="0" algn="ctr">
              <a:buNone/>
            </a:pPr>
            <a:r>
              <a:rPr lang="en-US" sz="800" dirty="0">
                <a:solidFill>
                  <a:srgbClr val="6E6E6E"/>
                </a:solidFill>
                <a:latin typeface="Arial" pitchFamily="34" charset="0"/>
                <a:ea typeface="Arial" pitchFamily="34" charset="-122"/>
                <a:cs typeface="Arial" pitchFamily="34" charset="-120"/>
              </a:rPr>
              <a:t>© Tashkent Invest Company JSC  •  Corporate Governance</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413</Words>
  <Application>Microsoft Office PowerPoint</Application>
  <PresentationFormat>Широкоэкранный</PresentationFormat>
  <Paragraphs>41</Paragraphs>
  <Slides>3</Slides>
  <Notes>3</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3</vt:i4>
      </vt:variant>
    </vt:vector>
  </HeadingPairs>
  <TitlesOfParts>
    <vt:vector size="6" baseType="lpstr">
      <vt:lpstr>Arial</vt:lpstr>
      <vt:lpstr>Calibri</vt:lpstr>
      <vt:lpstr>Office Theme</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HP</cp:lastModifiedBy>
  <cp:revision>1</cp:revision>
  <dcterms:created xsi:type="dcterms:W3CDTF">2026-08-03T13:14:48Z</dcterms:created>
  <dcterms:modified xsi:type="dcterms:W3CDTF">2026-08-03T13:18:16Z</dcterms:modified>
</cp:coreProperties>
</file>